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5"/>
  </p:notesMasterIdLst>
  <p:handoutMasterIdLst>
    <p:handoutMasterId r:id="rId6"/>
  </p:handoutMasterIdLst>
  <p:sldIdLst>
    <p:sldId id="396" r:id="rId2"/>
    <p:sldId id="405" r:id="rId3"/>
    <p:sldId id="406" r:id="rId4"/>
  </p:sldIdLst>
  <p:sldSz cx="12192000" cy="6858000"/>
  <p:notesSz cx="9144000" cy="6858000"/>
  <p:defaultTextStyle>
    <a:defPPr>
      <a:defRPr lang="ja-JP"/>
    </a:defPPr>
    <a:lvl1pPr marL="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752"/>
    <a:srgbClr val="44B65C"/>
    <a:srgbClr val="6A61FF"/>
    <a:srgbClr val="B2A6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スタイル (淡色)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スタイルなし、表のグリッド線あり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774"/>
    <p:restoredTop sz="96341"/>
  </p:normalViewPr>
  <p:slideViewPr>
    <p:cSldViewPr snapToGrid="0" snapToObjects="1">
      <p:cViewPr varScale="1">
        <p:scale>
          <a:sx n="69" d="100"/>
          <a:sy n="69" d="100"/>
        </p:scale>
        <p:origin x="572" y="40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30" d="100"/>
          <a:sy n="130" d="100"/>
        </p:scale>
        <p:origin x="2040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handoutMaster" Target="handoutMasters/handoutMaster1.xml"/><Relationship Id="rId5" Type="http://schemas.openxmlformats.org/officeDocument/2006/relationships/notesMaster" Target="notesMasters/notesMaster1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1500A5-E3EC-864C-827C-53F51294F4CE}" type="datetimeFigureOut">
              <a:rPr kumimoji="1" lang="ja-JP" altLang="en-US" smtClean="0"/>
              <a:t>2017/7/19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748D8B-F123-EB45-988C-6DD037FC8F7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234679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5947FB-A074-EB48-9D74-588DFA5D7930}" type="datetimeFigureOut">
              <a:rPr kumimoji="1" lang="ja-JP" altLang="en-US" smtClean="0"/>
              <a:t>2017/7/19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EC38BE-F44E-6C4C-8961-5D86E3FEBAA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655311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476956" y="2137835"/>
            <a:ext cx="10800645" cy="1208617"/>
          </a:xfrm>
        </p:spPr>
        <p:txBody>
          <a:bodyPr/>
          <a:lstStyle>
            <a:lvl1pPr algn="ctr">
              <a:defRPr b="0" i="0">
                <a:latin typeface="Meiryo" charset="-128"/>
                <a:ea typeface="Meiryo" charset="-128"/>
                <a:cs typeface="Meiryo" charset="-128"/>
              </a:defRPr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2743200" y="3716867"/>
            <a:ext cx="8534400" cy="1752600"/>
          </a:xfrm>
        </p:spPr>
        <p:txBody>
          <a:bodyPr>
            <a:normAutofit/>
          </a:bodyPr>
          <a:lstStyle>
            <a:lvl1pPr marL="0" indent="0" algn="r">
              <a:buNone/>
              <a:defRPr sz="1800" b="0" i="0">
                <a:solidFill>
                  <a:schemeClr val="tx2"/>
                </a:solidFill>
                <a:latin typeface="Meiryo" charset="-128"/>
                <a:ea typeface="Meiryo" charset="-128"/>
                <a:cs typeface="Meiryo" charset="-128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 smtClean="0"/>
              <a:t>マスター サブタイトルの書式設定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Meiryo" charset="-128"/>
                <a:ea typeface="Meiryo" charset="-128"/>
                <a:cs typeface="Meiryo" charset="-128"/>
              </a:defRPr>
            </a:lvl1pPr>
          </a:lstStyle>
          <a:p>
            <a:fld id="{2A82DAA1-A8C4-5048-B2DA-0533BEE171A7}" type="datetime1">
              <a:rPr lang="ja-JP" altLang="en-US" smtClean="0"/>
              <a:pPr/>
              <a:t>2017/7/19</a:t>
            </a:fld>
            <a:endParaRPr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Meiryo" charset="-128"/>
                <a:ea typeface="Meiryo" charset="-128"/>
                <a:cs typeface="Meiryo" charset="-128"/>
              </a:defRPr>
            </a:lvl1pPr>
          </a:lstStyle>
          <a:p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Meiryo" charset="-128"/>
                <a:ea typeface="Meiryo" charset="-128"/>
                <a:cs typeface="Meiryo" charset="-128"/>
              </a:defRPr>
            </a:lvl1pPr>
          </a:lstStyle>
          <a:p>
            <a:fld id="{419F4E4A-EFCF-164D-B5DE-4F895030466D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7318072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kumimoji="1" lang="ja-JP" altLang="en-US" smtClean="0"/>
              <a:t>プレースホルダーまでドラッグするかアイコンをクリックして図を追加</a:t>
            </a:r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0A97A-8E60-5946-845F-D4E74D6DAB37}" type="datetime1">
              <a:rPr kumimoji="1" lang="ja-JP" altLang="en-US" smtClean="0"/>
              <a:t>2017/7/19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F4E4A-EFCF-164D-B5DE-4F895030466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19834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019468-9D91-F44C-A97D-2749C898A3CF}" type="datetime1">
              <a:rPr kumimoji="1" lang="ja-JP" altLang="en-US" smtClean="0"/>
              <a:t>2017/7/19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F4E4A-EFCF-164D-B5DE-4F895030466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215613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</p:spPr>
        <p:txBody>
          <a:bodyPr vert="eaVert"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</p:spPr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B1C77-6B74-024F-982F-DA011CC666E0}" type="datetime1">
              <a:rPr kumimoji="1" lang="ja-JP" altLang="en-US" smtClean="0"/>
              <a:t>2017/7/19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F4E4A-EFCF-164D-B5DE-4F895030466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518194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68362"/>
          </a:xfrm>
          <a:solidFill>
            <a:schemeClr val="tx2"/>
          </a:solidFill>
        </p:spPr>
        <p:txBody>
          <a:bodyPr anchor="b">
            <a:normAutofit/>
          </a:bodyPr>
          <a:lstStyle>
            <a:lvl1pPr algn="l">
              <a:defRPr sz="2400" b="0" i="0">
                <a:solidFill>
                  <a:schemeClr val="bg1">
                    <a:lumMod val="95000"/>
                  </a:schemeClr>
                </a:solidFill>
                <a:latin typeface="Meiryo" charset="-128"/>
                <a:ea typeface="Meiryo" charset="-128"/>
                <a:cs typeface="Meiryo" charset="-128"/>
              </a:defRPr>
            </a:lvl1pPr>
          </a:lstStyle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09600" y="1296128"/>
            <a:ext cx="10972800" cy="5051509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800" b="0" i="0">
                <a:latin typeface="Meiryo" charset="-128"/>
                <a:ea typeface="Meiryo" charset="-128"/>
                <a:cs typeface="Meiryo" charset="-128"/>
              </a:defRPr>
            </a:lvl1pPr>
            <a:lvl2pPr>
              <a:lnSpc>
                <a:spcPct val="150000"/>
              </a:lnSpc>
              <a:defRPr sz="1500" b="0" i="0">
                <a:latin typeface="Meiryo" charset="-128"/>
                <a:ea typeface="Meiryo" charset="-128"/>
                <a:cs typeface="Meiryo" charset="-128"/>
              </a:defRPr>
            </a:lvl2pPr>
            <a:lvl3pPr>
              <a:lnSpc>
                <a:spcPct val="150000"/>
              </a:lnSpc>
              <a:defRPr sz="1350" b="0" i="0">
                <a:latin typeface="Meiryo" charset="-128"/>
                <a:ea typeface="Meiryo" charset="-128"/>
                <a:cs typeface="Meiryo" charset="-128"/>
              </a:defRPr>
            </a:lvl3pPr>
            <a:lvl4pPr>
              <a:lnSpc>
                <a:spcPct val="150000"/>
              </a:lnSpc>
              <a:defRPr sz="1200" b="0" i="0">
                <a:latin typeface="Meiryo" charset="-128"/>
                <a:ea typeface="Meiryo" charset="-128"/>
                <a:cs typeface="Meiryo" charset="-128"/>
              </a:defRPr>
            </a:lvl4pPr>
            <a:lvl5pPr>
              <a:lnSpc>
                <a:spcPct val="150000"/>
              </a:lnSpc>
              <a:defRPr sz="1200" b="0" i="0">
                <a:latin typeface="Meiryo" charset="-128"/>
                <a:ea typeface="Meiryo" charset="-128"/>
                <a:cs typeface="Meiryo" charset="-128"/>
              </a:defRPr>
            </a:lvl5pPr>
          </a:lstStyle>
          <a:p>
            <a:pPr lvl="0"/>
            <a:r>
              <a:rPr kumimoji="1" lang="ja-JP" altLang="en-US" dirty="0" smtClean="0"/>
              <a:t>マスター テキストの書式設定</a:t>
            </a:r>
          </a:p>
          <a:p>
            <a:pPr lvl="1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2 </a:t>
            </a:r>
            <a:r>
              <a:rPr kumimoji="1" lang="ja-JP" altLang="en-US" dirty="0" smtClean="0"/>
              <a:t>レベル</a:t>
            </a:r>
          </a:p>
          <a:p>
            <a:pPr lvl="2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3 </a:t>
            </a:r>
            <a:r>
              <a:rPr kumimoji="1" lang="ja-JP" altLang="en-US" dirty="0" smtClean="0"/>
              <a:t>レベル</a:t>
            </a:r>
          </a:p>
          <a:p>
            <a:pPr lvl="3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4 </a:t>
            </a:r>
            <a:r>
              <a:rPr kumimoji="1" lang="ja-JP" altLang="en-US" dirty="0" smtClean="0"/>
              <a:t>レベル</a:t>
            </a:r>
          </a:p>
          <a:p>
            <a:pPr lvl="4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5 </a:t>
            </a:r>
            <a:r>
              <a:rPr kumimoji="1" lang="ja-JP" altLang="en-US" dirty="0" smtClean="0"/>
              <a:t>レベル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>
          <a:xfrm>
            <a:off x="609600" y="6492878"/>
            <a:ext cx="2844800" cy="365125"/>
          </a:xfrm>
        </p:spPr>
        <p:txBody>
          <a:bodyPr/>
          <a:lstStyle>
            <a:lvl1pPr>
              <a:defRPr b="0" i="0">
                <a:latin typeface="Yu Gothic" charset="-128"/>
                <a:ea typeface="Yu Gothic" charset="-128"/>
                <a:cs typeface="Yu Gothic" charset="-128"/>
              </a:defRPr>
            </a:lvl1pPr>
          </a:lstStyle>
          <a:p>
            <a:fld id="{A49260FD-A57C-BD40-8128-4507A04318CB}" type="datetime1">
              <a:rPr lang="ja-JP" altLang="en-US" smtClean="0"/>
              <a:t>2017/7/19</a:t>
            </a:fld>
            <a:endParaRPr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4165600" y="6486000"/>
            <a:ext cx="3860800" cy="365125"/>
          </a:xfrm>
        </p:spPr>
        <p:txBody>
          <a:bodyPr/>
          <a:lstStyle>
            <a:lvl1pPr>
              <a:defRPr b="0" i="0">
                <a:latin typeface="Yu Gothic" charset="-128"/>
                <a:ea typeface="Yu Gothic" charset="-128"/>
                <a:cs typeface="Yu Gothic" charset="-128"/>
              </a:defRPr>
            </a:lvl1pPr>
          </a:lstStyle>
          <a:p>
            <a:endParaRPr lang="ja-JP" alt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8737600" y="6492878"/>
            <a:ext cx="2844800" cy="365125"/>
          </a:xfrm>
        </p:spPr>
        <p:txBody>
          <a:bodyPr/>
          <a:lstStyle>
            <a:lvl1pPr>
              <a:defRPr b="0" i="0">
                <a:latin typeface="Yu Gothic" charset="-128"/>
                <a:ea typeface="Yu Gothic" charset="-128"/>
                <a:cs typeface="Yu Gothic" charset="-128"/>
              </a:defRPr>
            </a:lvl1pPr>
          </a:lstStyle>
          <a:p>
            <a:fld id="{419F4E4A-EFCF-164D-B5DE-4F895030466D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0897849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タイトルとコンテンツ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68362"/>
          </a:xfrm>
          <a:noFill/>
        </p:spPr>
        <p:txBody>
          <a:bodyPr anchor="b">
            <a:normAutofit/>
          </a:bodyPr>
          <a:lstStyle>
            <a:lvl1pPr algn="l">
              <a:defRPr sz="2400" b="0" i="0">
                <a:solidFill>
                  <a:schemeClr val="tx2"/>
                </a:solidFill>
                <a:latin typeface="Meiryo" charset="-128"/>
                <a:ea typeface="Meiryo" charset="-128"/>
                <a:cs typeface="Meiryo" charset="-128"/>
              </a:defRPr>
            </a:lvl1pPr>
          </a:lstStyle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09600" y="1397003"/>
            <a:ext cx="10972800" cy="4729163"/>
          </a:xfrm>
        </p:spPr>
        <p:txBody>
          <a:bodyPr>
            <a:normAutofit/>
          </a:bodyPr>
          <a:lstStyle>
            <a:lvl1pPr>
              <a:defRPr sz="1800" b="0" i="0">
                <a:latin typeface="Meiryo" charset="-128"/>
                <a:ea typeface="Meiryo" charset="-128"/>
                <a:cs typeface="Meiryo" charset="-128"/>
              </a:defRPr>
            </a:lvl1pPr>
            <a:lvl2pPr>
              <a:defRPr sz="1500" b="0" i="0">
                <a:latin typeface="Meiryo" charset="-128"/>
                <a:ea typeface="Meiryo" charset="-128"/>
                <a:cs typeface="Meiryo" charset="-128"/>
              </a:defRPr>
            </a:lvl2pPr>
            <a:lvl3pPr>
              <a:defRPr sz="1350" b="0" i="0">
                <a:latin typeface="Meiryo" charset="-128"/>
                <a:ea typeface="Meiryo" charset="-128"/>
                <a:cs typeface="Meiryo" charset="-128"/>
              </a:defRPr>
            </a:lvl3pPr>
            <a:lvl4pPr>
              <a:defRPr sz="1200" b="0" i="0">
                <a:latin typeface="Meiryo" charset="-128"/>
                <a:ea typeface="Meiryo" charset="-128"/>
                <a:cs typeface="Meiryo" charset="-128"/>
              </a:defRPr>
            </a:lvl4pPr>
            <a:lvl5pPr>
              <a:defRPr sz="1200" b="0" i="0">
                <a:latin typeface="Meiryo" charset="-128"/>
                <a:ea typeface="Meiryo" charset="-128"/>
                <a:cs typeface="Meiryo" charset="-128"/>
              </a:defRPr>
            </a:lvl5pPr>
          </a:lstStyle>
          <a:p>
            <a:pPr lvl="0"/>
            <a:r>
              <a:rPr kumimoji="1" lang="ja-JP" altLang="en-US" dirty="0" smtClean="0"/>
              <a:t>マスター テキストの書式設定</a:t>
            </a:r>
          </a:p>
          <a:p>
            <a:pPr lvl="1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2 </a:t>
            </a:r>
            <a:r>
              <a:rPr kumimoji="1" lang="ja-JP" altLang="en-US" dirty="0" smtClean="0"/>
              <a:t>レベル</a:t>
            </a:r>
          </a:p>
          <a:p>
            <a:pPr lvl="2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3 </a:t>
            </a:r>
            <a:r>
              <a:rPr kumimoji="1" lang="ja-JP" altLang="en-US" dirty="0" smtClean="0"/>
              <a:t>レベル</a:t>
            </a:r>
          </a:p>
          <a:p>
            <a:pPr lvl="3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4 </a:t>
            </a:r>
            <a:r>
              <a:rPr kumimoji="1" lang="ja-JP" altLang="en-US" dirty="0" smtClean="0"/>
              <a:t>レベル</a:t>
            </a:r>
          </a:p>
          <a:p>
            <a:pPr lvl="4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5 </a:t>
            </a:r>
            <a:r>
              <a:rPr kumimoji="1" lang="ja-JP" altLang="en-US" dirty="0" smtClean="0"/>
              <a:t>レベル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>
          <a:xfrm>
            <a:off x="609600" y="6492878"/>
            <a:ext cx="2844800" cy="365125"/>
          </a:xfrm>
        </p:spPr>
        <p:txBody>
          <a:bodyPr/>
          <a:lstStyle>
            <a:lvl1pPr>
              <a:defRPr b="0" i="0">
                <a:latin typeface="Yu Gothic" charset="-128"/>
                <a:ea typeface="Yu Gothic" charset="-128"/>
                <a:cs typeface="Yu Gothic" charset="-128"/>
              </a:defRPr>
            </a:lvl1pPr>
          </a:lstStyle>
          <a:p>
            <a:fld id="{A49260FD-A57C-BD40-8128-4507A04318CB}" type="datetime1">
              <a:rPr lang="ja-JP" altLang="en-US" smtClean="0"/>
              <a:t>2017/7/19</a:t>
            </a:fld>
            <a:endParaRPr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4165600" y="6486000"/>
            <a:ext cx="3860800" cy="365125"/>
          </a:xfrm>
        </p:spPr>
        <p:txBody>
          <a:bodyPr/>
          <a:lstStyle>
            <a:lvl1pPr>
              <a:defRPr b="0" i="0">
                <a:latin typeface="Yu Gothic" charset="-128"/>
                <a:ea typeface="Yu Gothic" charset="-128"/>
                <a:cs typeface="Yu Gothic" charset="-128"/>
              </a:defRPr>
            </a:lvl1pPr>
          </a:lstStyle>
          <a:p>
            <a:endParaRPr lang="ja-JP" alt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8737600" y="6492878"/>
            <a:ext cx="2844800" cy="365125"/>
          </a:xfrm>
        </p:spPr>
        <p:txBody>
          <a:bodyPr/>
          <a:lstStyle>
            <a:lvl1pPr>
              <a:defRPr b="0" i="0">
                <a:latin typeface="Yu Gothic" charset="-128"/>
                <a:ea typeface="Yu Gothic" charset="-128"/>
                <a:cs typeface="Yu Gothic" charset="-128"/>
              </a:defRPr>
            </a:lvl1pPr>
          </a:lstStyle>
          <a:p>
            <a:fld id="{419F4E4A-EFCF-164D-B5DE-4F895030466D}" type="slidenum">
              <a:rPr lang="ja-JP" altLang="en-US" smtClean="0"/>
              <a:pPr/>
              <a:t>‹#›</a:t>
            </a:fld>
            <a:endParaRPr lang="ja-JP" altLang="en-US"/>
          </a:p>
        </p:txBody>
      </p:sp>
      <p:cxnSp>
        <p:nvCxnSpPr>
          <p:cNvPr id="8" name="直線コネクタ 7"/>
          <p:cNvCxnSpPr/>
          <p:nvPr userDrawn="1"/>
        </p:nvCxnSpPr>
        <p:spPr>
          <a:xfrm>
            <a:off x="0" y="868362"/>
            <a:ext cx="12192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5"/>
          </a:xfrm>
          <a:solidFill>
            <a:schemeClr val="tx2"/>
          </a:solidFill>
        </p:spPr>
        <p:txBody>
          <a:bodyPr anchor="ctr"/>
          <a:lstStyle>
            <a:lvl1pPr algn="r">
              <a:defRPr sz="3000" b="0" cap="all">
                <a:solidFill>
                  <a:schemeClr val="bg1"/>
                </a:solidFill>
                <a:latin typeface="Meiryo" charset="-128"/>
                <a:ea typeface="Meiryo" charset="-128"/>
                <a:cs typeface="Meiryo" charset="-128"/>
              </a:defRPr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  <a:latin typeface="Meiryo" charset="-128"/>
                <a:ea typeface="Meiryo" charset="-128"/>
                <a:cs typeface="Meiryo" charset="-128"/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2666E-DFF8-3844-8A72-F833559E6225}" type="datetime1">
              <a:rPr kumimoji="1" lang="ja-JP" altLang="en-US" smtClean="0"/>
              <a:t>2017/7/19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F4E4A-EFCF-164D-B5DE-4F895030466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12172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41303-2A7D-BC42-A5E9-83A7F9A6D9FE}" type="datetime1">
              <a:rPr kumimoji="1" lang="ja-JP" altLang="en-US" smtClean="0"/>
              <a:t>2017/7/19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F4E4A-EFCF-164D-B5DE-4F895030466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615916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8A669-5537-4F43-A640-35B1FA7F8BB5}" type="datetime1">
              <a:rPr kumimoji="1" lang="ja-JP" altLang="en-US" smtClean="0"/>
              <a:t>2017/7/19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F4E4A-EFCF-164D-B5DE-4F895030466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592551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8E77D-1FF5-8241-B63A-FA466B8161C3}" type="datetime1">
              <a:rPr kumimoji="1" lang="ja-JP" altLang="en-US" smtClean="0"/>
              <a:t>2017/7/19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F4E4A-EFCF-164D-B5DE-4F895030466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153369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8CC6A-8F8C-1849-966E-16AB1373C664}" type="datetime1">
              <a:rPr kumimoji="1" lang="ja-JP" altLang="en-US" smtClean="0"/>
              <a:t>2017/7/19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F4E4A-EFCF-164D-B5DE-4F895030466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790509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09602" y="273050"/>
            <a:ext cx="4011084" cy="1162050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609602" y="1435103"/>
            <a:ext cx="4011084" cy="4691063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90BCA-DA64-B442-BE5F-5C663AF7EFD1}" type="datetime1">
              <a:rPr kumimoji="1" lang="ja-JP" altLang="en-US" smtClean="0"/>
              <a:t>2017/7/19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F4E4A-EFCF-164D-B5DE-4F895030466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040959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09600" y="1600203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 smtClean="0"/>
              <a:t>マスター テキストの書式設定</a:t>
            </a:r>
          </a:p>
          <a:p>
            <a:pPr lvl="1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2 </a:t>
            </a:r>
            <a:r>
              <a:rPr kumimoji="1" lang="ja-JP" altLang="en-US" dirty="0" smtClean="0"/>
              <a:t>レベル</a:t>
            </a:r>
          </a:p>
          <a:p>
            <a:pPr lvl="2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3 </a:t>
            </a:r>
            <a:r>
              <a:rPr kumimoji="1" lang="ja-JP" altLang="en-US" dirty="0" smtClean="0"/>
              <a:t>レベル</a:t>
            </a:r>
          </a:p>
          <a:p>
            <a:pPr lvl="3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4 </a:t>
            </a:r>
            <a:r>
              <a:rPr kumimoji="1" lang="ja-JP" altLang="en-US" dirty="0" smtClean="0"/>
              <a:t>レベル</a:t>
            </a:r>
          </a:p>
          <a:p>
            <a:pPr lvl="4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5 </a:t>
            </a:r>
            <a:r>
              <a:rPr kumimoji="1" lang="ja-JP" altLang="en-US" dirty="0" smtClean="0"/>
              <a:t>レベル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0" i="0">
                <a:solidFill>
                  <a:schemeClr val="tx1">
                    <a:tint val="75000"/>
                  </a:schemeClr>
                </a:solidFill>
                <a:latin typeface="Yu Gothic" charset="-128"/>
                <a:ea typeface="Yu Gothic" charset="-128"/>
                <a:cs typeface="Yu Gothic" charset="-128"/>
              </a:defRPr>
            </a:lvl1pPr>
          </a:lstStyle>
          <a:p>
            <a:fld id="{31CCF78F-41AD-2F44-B5FE-ABEDE2EC161D}" type="datetime1">
              <a:rPr lang="ja-JP" altLang="en-US" smtClean="0"/>
              <a:t>2017/7/19</a:t>
            </a:fld>
            <a:endParaRPr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0" i="0">
                <a:solidFill>
                  <a:schemeClr val="tx1">
                    <a:tint val="75000"/>
                  </a:schemeClr>
                </a:solidFill>
                <a:latin typeface="Yu Gothic" charset="-128"/>
                <a:ea typeface="Yu Gothic" charset="-128"/>
                <a:cs typeface="Yu Gothic" charset="-128"/>
              </a:defRPr>
            </a:lvl1pPr>
          </a:lstStyle>
          <a:p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0" i="0">
                <a:solidFill>
                  <a:schemeClr val="tx1">
                    <a:tint val="75000"/>
                  </a:schemeClr>
                </a:solidFill>
                <a:latin typeface="Yu Gothic" charset="-128"/>
                <a:ea typeface="Yu Gothic" charset="-128"/>
                <a:cs typeface="Yu Gothic" charset="-128"/>
              </a:defRPr>
            </a:lvl1pPr>
          </a:lstStyle>
          <a:p>
            <a:fld id="{419F4E4A-EFCF-164D-B5DE-4F895030466D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6083628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342900" rtl="0" eaLnBrk="1" latinLnBrk="0" hangingPunct="1">
        <a:spcBef>
          <a:spcPct val="0"/>
        </a:spcBef>
        <a:buNone/>
        <a:defRPr kumimoji="1" sz="3300" b="0" i="0" kern="1200">
          <a:solidFill>
            <a:schemeClr val="tx1"/>
          </a:solidFill>
          <a:latin typeface="Yu Gothic" charset="-128"/>
          <a:ea typeface="Yu Gothic" charset="-128"/>
          <a:cs typeface="Yu Gothic" charset="-128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kumimoji="1" sz="1800" b="0" i="0" kern="1200">
          <a:solidFill>
            <a:schemeClr val="tx1"/>
          </a:solidFill>
          <a:latin typeface="Yu Gothic" charset="-128"/>
          <a:ea typeface="Yu Gothic" charset="-128"/>
          <a:cs typeface="Yu Gothic" charset="-128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kumimoji="1" sz="1500" b="0" i="0" kern="1200">
          <a:solidFill>
            <a:schemeClr val="tx1"/>
          </a:solidFill>
          <a:latin typeface="Yu Gothic" charset="-128"/>
          <a:ea typeface="Yu Gothic" charset="-128"/>
          <a:cs typeface="Yu Gothic" charset="-128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kumimoji="1" sz="1350" b="0" i="0" kern="1200">
          <a:solidFill>
            <a:schemeClr val="tx1"/>
          </a:solidFill>
          <a:latin typeface="Yu Gothic" charset="-128"/>
          <a:ea typeface="Yu Gothic" charset="-128"/>
          <a:cs typeface="Yu Gothic" charset="-128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kumimoji="1" sz="1200" b="0" i="0" kern="1200">
          <a:solidFill>
            <a:schemeClr val="tx1"/>
          </a:solidFill>
          <a:latin typeface="Yu Gothic" charset="-128"/>
          <a:ea typeface="Yu Gothic" charset="-128"/>
          <a:cs typeface="Yu Gothic" charset="-128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kumimoji="1" sz="1200" b="0" i="0" kern="1200">
          <a:solidFill>
            <a:schemeClr val="tx1"/>
          </a:solidFill>
          <a:latin typeface="Yu Gothic" charset="-128"/>
          <a:ea typeface="Yu Gothic" charset="-128"/>
          <a:cs typeface="Yu Gothic" charset="-128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kumimoji="1"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kumimoji="1"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kumimoji="1"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kumimoji="1"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3429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就活サイトの現状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09600" y="1296128"/>
            <a:ext cx="10972800" cy="5700420"/>
          </a:xfrm>
        </p:spPr>
        <p:txBody>
          <a:bodyPr>
            <a:normAutofit/>
          </a:bodyPr>
          <a:lstStyle/>
          <a:p>
            <a:r>
              <a:rPr lang="en-US" altLang="ja-JP" dirty="0"/>
              <a:t>2014 </a:t>
            </a:r>
            <a:r>
              <a:rPr lang="ja-JP" altLang="en-US" dirty="0"/>
              <a:t>年度の新卒採用支援市場</a:t>
            </a:r>
            <a:r>
              <a:rPr lang="ja-JP" altLang="en-US" dirty="0" smtClean="0"/>
              <a:t>規模は</a:t>
            </a:r>
            <a:r>
              <a:rPr lang="ja-JP" altLang="en-US" dirty="0"/>
              <a:t>、前年度比 </a:t>
            </a:r>
            <a:r>
              <a:rPr lang="en-US" altLang="ja-JP" dirty="0"/>
              <a:t>104.6%</a:t>
            </a:r>
            <a:r>
              <a:rPr lang="ja-JP" altLang="en-US" dirty="0"/>
              <a:t>の </a:t>
            </a:r>
            <a:r>
              <a:rPr lang="en-US" altLang="ja-JP" b="1" dirty="0">
                <a:solidFill>
                  <a:srgbClr val="FF0000"/>
                </a:solidFill>
              </a:rPr>
              <a:t>1,987 </a:t>
            </a:r>
            <a:r>
              <a:rPr lang="ja-JP" altLang="en-US" b="1" dirty="0">
                <a:solidFill>
                  <a:srgbClr val="FF0000"/>
                </a:solidFill>
              </a:rPr>
              <a:t>億</a:t>
            </a:r>
            <a:r>
              <a:rPr lang="ja-JP" altLang="en-US" b="1" dirty="0" smtClean="0">
                <a:solidFill>
                  <a:srgbClr val="FF0000"/>
                </a:solidFill>
              </a:rPr>
              <a:t>円</a:t>
            </a:r>
            <a:endParaRPr lang="en-US" altLang="ja-JP" b="1" dirty="0" smtClean="0">
              <a:solidFill>
                <a:srgbClr val="FF0000"/>
              </a:solidFill>
            </a:endParaRPr>
          </a:p>
          <a:p>
            <a:pPr lvl="1"/>
            <a:r>
              <a:rPr kumimoji="1" lang="ja-JP" altLang="en-US" dirty="0" smtClean="0"/>
              <a:t>今後も人手不足から新卒採用に対する市場規模は増加</a:t>
            </a:r>
            <a:endParaRPr kumimoji="1" lang="en-US" altLang="ja-JP" dirty="0" smtClean="0"/>
          </a:p>
          <a:p>
            <a:r>
              <a:rPr lang="en-US" altLang="ja-JP" dirty="0" smtClean="0"/>
              <a:t>2014 </a:t>
            </a:r>
            <a:r>
              <a:rPr lang="ja-JP" altLang="en-US" dirty="0"/>
              <a:t>年度の就職情報サイトの市場規模は前年度比 </a:t>
            </a:r>
            <a:r>
              <a:rPr lang="en-US" altLang="ja-JP" dirty="0"/>
              <a:t>123.6%</a:t>
            </a:r>
            <a:r>
              <a:rPr lang="ja-JP" altLang="en-US" dirty="0"/>
              <a:t>の </a:t>
            </a:r>
            <a:r>
              <a:rPr lang="en-US" altLang="ja-JP" b="1" dirty="0">
                <a:solidFill>
                  <a:srgbClr val="FF0000"/>
                </a:solidFill>
              </a:rPr>
              <a:t>340 </a:t>
            </a:r>
            <a:r>
              <a:rPr lang="ja-JP" altLang="en-US" b="1" dirty="0" smtClean="0">
                <a:solidFill>
                  <a:srgbClr val="FF0000"/>
                </a:solidFill>
              </a:rPr>
              <a:t>億円</a:t>
            </a:r>
            <a:endParaRPr lang="en-US" altLang="ja-JP" b="1" dirty="0">
              <a:solidFill>
                <a:srgbClr val="FF0000"/>
              </a:solidFill>
            </a:endParaRPr>
          </a:p>
          <a:p>
            <a:pPr lvl="1"/>
            <a:r>
              <a:rPr lang="ja-JP" altLang="en-US" dirty="0" smtClean="0"/>
              <a:t>情報</a:t>
            </a:r>
            <a:r>
              <a:rPr lang="ja-JP" altLang="en-US" dirty="0"/>
              <a:t>掲載企業（求人企業）からの広告掲載料により</a:t>
            </a:r>
            <a:r>
              <a:rPr lang="ja-JP" altLang="en-US" dirty="0" smtClean="0"/>
              <a:t>構成</a:t>
            </a:r>
            <a:endParaRPr lang="en-US" altLang="ja-JP" dirty="0" smtClean="0"/>
          </a:p>
          <a:p>
            <a:pPr lvl="1"/>
            <a:r>
              <a:rPr lang="ja-JP" altLang="en-US" dirty="0" smtClean="0"/>
              <a:t>企業</a:t>
            </a:r>
            <a:r>
              <a:rPr lang="ja-JP" altLang="en-US" dirty="0"/>
              <a:t>における採用活動が活発化する</a:t>
            </a:r>
            <a:r>
              <a:rPr lang="ja-JP" altLang="en-US" dirty="0" smtClean="0"/>
              <a:t>なか、</a:t>
            </a:r>
            <a:r>
              <a:rPr lang="ja-JP" altLang="en-US" dirty="0"/>
              <a:t>中堅・中小企業を中心に掲載社数</a:t>
            </a:r>
            <a:r>
              <a:rPr lang="ja-JP" altLang="en-US" dirty="0" smtClean="0"/>
              <a:t>の増加</a:t>
            </a:r>
            <a:r>
              <a:rPr lang="ja-JP" altLang="en-US" dirty="0"/>
              <a:t>が見込まれることから、大幅な</a:t>
            </a:r>
            <a:r>
              <a:rPr lang="ja-JP" altLang="en-US" dirty="0" smtClean="0"/>
              <a:t>拡大が予測される</a:t>
            </a:r>
            <a:endParaRPr lang="en-US" altLang="ja-JP" dirty="0" smtClean="0"/>
          </a:p>
          <a:p>
            <a:endParaRPr kumimoji="1" lang="en-US" altLang="ja-JP" dirty="0"/>
          </a:p>
          <a:p>
            <a:pPr marL="0" indent="0">
              <a:buNone/>
            </a:pPr>
            <a:endParaRPr lang="en-US" altLang="ja-JP" sz="1200" dirty="0" smtClean="0"/>
          </a:p>
          <a:p>
            <a:pPr marL="0" indent="0">
              <a:buNone/>
            </a:pPr>
            <a:endParaRPr lang="en-US" altLang="ja-JP" sz="1200" dirty="0"/>
          </a:p>
          <a:p>
            <a:pPr marL="0" indent="0">
              <a:buNone/>
            </a:pPr>
            <a:endParaRPr lang="en-US" altLang="ja-JP" sz="1200" dirty="0" smtClean="0"/>
          </a:p>
          <a:p>
            <a:pPr marL="0" indent="0">
              <a:buNone/>
            </a:pPr>
            <a:endParaRPr lang="en-US" altLang="ja-JP" sz="1200" dirty="0"/>
          </a:p>
          <a:p>
            <a:pPr marL="0" indent="0">
              <a:buNone/>
            </a:pPr>
            <a:endParaRPr lang="en-US" altLang="ja-JP" sz="1200" dirty="0"/>
          </a:p>
          <a:p>
            <a:pPr marL="0" indent="0">
              <a:buNone/>
            </a:pPr>
            <a:endParaRPr lang="en-US" altLang="ja-JP" sz="1200" dirty="0" smtClean="0"/>
          </a:p>
          <a:p>
            <a:pPr marL="0" indent="0">
              <a:buNone/>
            </a:pPr>
            <a:endParaRPr lang="en-US" altLang="ja-JP" sz="1200" dirty="0"/>
          </a:p>
          <a:p>
            <a:pPr marL="0" indent="0">
              <a:buNone/>
            </a:pPr>
            <a:r>
              <a:rPr lang="ja-JP" altLang="en-US" sz="1200" dirty="0" smtClean="0"/>
              <a:t>　　　　　　　　　　　　　　　　　　　　　　　　　　　　　　　　　　　　　　　矢野経済研究所　新卒</a:t>
            </a:r>
            <a:r>
              <a:rPr lang="ja-JP" altLang="en-US" sz="1200" dirty="0"/>
              <a:t>採用支援市場に関する調査結果 </a:t>
            </a:r>
            <a:r>
              <a:rPr lang="en-US" altLang="ja-JP" sz="1200" dirty="0"/>
              <a:t>2015 </a:t>
            </a:r>
            <a:r>
              <a:rPr lang="ja-JP" altLang="en-US" sz="1200" dirty="0" smtClean="0"/>
              <a:t>を参照</a:t>
            </a:r>
            <a:endParaRPr kumimoji="1" lang="ja-JP" altLang="en-US" sz="12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F4E4A-EFCF-164D-B5DE-4F895030466D}" type="slidenum">
              <a:rPr lang="ja-JP" altLang="en-US" smtClean="0"/>
              <a:pPr/>
              <a:t>1</a:t>
            </a:fld>
            <a:endParaRPr lang="ja-JP" altLang="en-US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3500" y="3538806"/>
            <a:ext cx="4109554" cy="2863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343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就活サイトの問題点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 smtClean="0"/>
              <a:t>外資就活</a:t>
            </a:r>
            <a:endParaRPr kumimoji="1" lang="en-US" altLang="ja-JP" dirty="0" smtClean="0"/>
          </a:p>
          <a:p>
            <a:pPr lvl="1"/>
            <a:r>
              <a:rPr lang="ja-JP" altLang="en-US" dirty="0" smtClean="0"/>
              <a:t>情報が多すぎて扱いづらい</a:t>
            </a:r>
            <a:endParaRPr lang="en-US" altLang="ja-JP" dirty="0" smtClean="0"/>
          </a:p>
          <a:p>
            <a:pPr lvl="1"/>
            <a:r>
              <a:rPr kumimoji="1" lang="ja-JP" altLang="en-US" dirty="0" smtClean="0"/>
              <a:t>実際の社員の意見が書かれていない</a:t>
            </a:r>
            <a:endParaRPr kumimoji="1" lang="en-US" altLang="ja-JP" dirty="0" smtClean="0"/>
          </a:p>
          <a:p>
            <a:pPr lvl="1"/>
            <a:r>
              <a:rPr kumimoji="1" lang="ja-JP" altLang="en-US" dirty="0" smtClean="0"/>
              <a:t>選考体験記の情報が多い</a:t>
            </a:r>
            <a:endParaRPr kumimoji="1" lang="en-US" altLang="ja-JP" dirty="0" smtClean="0"/>
          </a:p>
          <a:p>
            <a:pPr lvl="1"/>
            <a:endParaRPr kumimoji="1" lang="en-US" altLang="ja-JP" dirty="0" smtClean="0"/>
          </a:p>
          <a:p>
            <a:r>
              <a:rPr lang="en-US" altLang="ja-JP" dirty="0" err="1" smtClean="0"/>
              <a:t>Vokers</a:t>
            </a:r>
            <a:endParaRPr lang="en-US" altLang="ja-JP" dirty="0"/>
          </a:p>
          <a:p>
            <a:pPr lvl="1"/>
            <a:r>
              <a:rPr lang="ja-JP" altLang="en-US" dirty="0" smtClean="0"/>
              <a:t>実際の社員の口コミにより構成</a:t>
            </a:r>
            <a:endParaRPr lang="en-US" altLang="ja-JP" dirty="0" smtClean="0"/>
          </a:p>
          <a:p>
            <a:pPr lvl="1"/>
            <a:r>
              <a:rPr lang="ja-JP" altLang="en-US" dirty="0" smtClean="0"/>
              <a:t>社員の口コミが大量にあるためそれをすべて読むのは大変</a:t>
            </a:r>
            <a:endParaRPr lang="en-US" altLang="ja-JP" dirty="0" smtClean="0"/>
          </a:p>
          <a:p>
            <a:pPr lvl="1"/>
            <a:r>
              <a:rPr lang="ja-JP" altLang="en-US" dirty="0" smtClean="0"/>
              <a:t>選</a:t>
            </a:r>
            <a:r>
              <a:rPr lang="ja-JP" altLang="en-US" dirty="0"/>
              <a:t>考</a:t>
            </a:r>
            <a:r>
              <a:rPr lang="ja-JP" altLang="en-US" dirty="0" smtClean="0"/>
              <a:t>体験記などの入社へのプロセスが</a:t>
            </a:r>
            <a:r>
              <a:rPr lang="ja-JP" altLang="en-US" dirty="0"/>
              <a:t>書</a:t>
            </a:r>
            <a:r>
              <a:rPr lang="ja-JP" altLang="en-US" dirty="0" smtClean="0"/>
              <a:t>かれていない</a:t>
            </a:r>
            <a:endParaRPr lang="en-US" altLang="ja-JP" dirty="0" smtClean="0"/>
          </a:p>
          <a:p>
            <a:pPr lvl="1"/>
            <a:endParaRPr lang="en-US" altLang="ja-JP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F4E4A-EFCF-164D-B5DE-4F895030466D}" type="slidenum">
              <a:rPr lang="ja-JP" altLang="en-US" smtClean="0"/>
              <a:pPr/>
              <a:t>2</a:t>
            </a:fld>
            <a:endParaRPr lang="ja-JP" altLang="en-US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4412" y="1367064"/>
            <a:ext cx="1917855" cy="340952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3"/>
          <a:srcRect l="25039" t="24210" r="25346" b="28170"/>
          <a:stretch/>
        </p:blipFill>
        <p:spPr>
          <a:xfrm>
            <a:off x="862755" y="3196462"/>
            <a:ext cx="1371600" cy="691116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3447" y="1150887"/>
            <a:ext cx="5513765" cy="2491853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6413" y="4054337"/>
            <a:ext cx="5507790" cy="2438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234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2589" y="841843"/>
            <a:ext cx="4275312" cy="3206485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実装②　</a:t>
            </a:r>
            <a:r>
              <a:rPr lang="en-US" altLang="ja-JP" dirty="0"/>
              <a:t>W</a:t>
            </a:r>
            <a:r>
              <a:rPr lang="en-US" altLang="ja-JP" dirty="0" smtClean="0"/>
              <a:t>ord</a:t>
            </a:r>
            <a:r>
              <a:rPr lang="ja-JP" altLang="en-US" dirty="0" smtClean="0"/>
              <a:t> </a:t>
            </a:r>
            <a:r>
              <a:rPr lang="en-US" altLang="ja-JP" dirty="0"/>
              <a:t>C</a:t>
            </a:r>
            <a:r>
              <a:rPr lang="en-US" altLang="ja-JP" dirty="0" smtClean="0"/>
              <a:t>loud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410496" y="3512320"/>
            <a:ext cx="5671128" cy="2512292"/>
          </a:xfrm>
        </p:spPr>
        <p:txBody>
          <a:bodyPr>
            <a:normAutofit/>
          </a:bodyPr>
          <a:lstStyle/>
          <a:p>
            <a:r>
              <a:rPr kumimoji="1" lang="en-US" altLang="ja-JP" dirty="0" smtClean="0"/>
              <a:t>Word Cloud</a:t>
            </a:r>
            <a:r>
              <a:rPr kumimoji="1" lang="ja-JP" altLang="en-US" dirty="0" smtClean="0"/>
              <a:t>とは単語の出現頻度を可視化したもの</a:t>
            </a:r>
            <a:endParaRPr kumimoji="1" lang="en-US" altLang="ja-JP" dirty="0" smtClean="0"/>
          </a:p>
          <a:p>
            <a:r>
              <a:rPr lang="ja-JP" altLang="en-US" dirty="0" smtClean="0"/>
              <a:t>組織体制・企業文化に対する実際の社員の口コミについて</a:t>
            </a:r>
            <a:r>
              <a:rPr lang="en-US" altLang="ja-JP" dirty="0" smtClean="0"/>
              <a:t>Word Cloud</a:t>
            </a:r>
            <a:r>
              <a:rPr lang="ja-JP" altLang="en-US" dirty="0" smtClean="0"/>
              <a:t>を作成</a:t>
            </a:r>
            <a:endParaRPr lang="en-US" altLang="ja-JP" dirty="0" smtClean="0"/>
          </a:p>
          <a:p>
            <a:r>
              <a:rPr lang="ja-JP" altLang="en-US" dirty="0" smtClean="0"/>
              <a:t>企業の実際の特徴を一目でわかるようにした</a:t>
            </a:r>
            <a:endParaRPr lang="en-US" altLang="ja-JP" dirty="0" smtClean="0"/>
          </a:p>
          <a:p>
            <a:endParaRPr kumimoji="1" lang="en-US" altLang="ja-JP" dirty="0" smtClean="0"/>
          </a:p>
          <a:p>
            <a:endParaRPr lang="en-US" altLang="ja-JP" dirty="0"/>
          </a:p>
          <a:p>
            <a:endParaRPr kumimoji="1" lang="en-US" altLang="ja-JP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F4E4A-EFCF-164D-B5DE-4F895030466D}" type="slidenum">
              <a:rPr lang="ja-JP" altLang="en-US" smtClean="0"/>
              <a:pPr/>
              <a:t>3</a:t>
            </a:fld>
            <a:endParaRPr lang="ja-JP" altLang="en-US"/>
          </a:p>
        </p:txBody>
      </p:sp>
      <p:sp>
        <p:nvSpPr>
          <p:cNvPr id="5" name="角丸四角形 4"/>
          <p:cNvSpPr/>
          <p:nvPr/>
        </p:nvSpPr>
        <p:spPr>
          <a:xfrm>
            <a:off x="7160490" y="1093996"/>
            <a:ext cx="3609110" cy="193553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" name="コンテンツ プレースホルダー 2"/>
          <p:cNvSpPr txBox="1">
            <a:spLocks/>
          </p:cNvSpPr>
          <p:nvPr/>
        </p:nvSpPr>
        <p:spPr>
          <a:xfrm>
            <a:off x="7552070" y="1210189"/>
            <a:ext cx="2931202" cy="1819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57175" indent="-257175" algn="l" defTabSz="342900" rtl="0" eaLnBrk="1" latinLnBrk="0" hangingPunct="1">
              <a:lnSpc>
                <a:spcPct val="150000"/>
              </a:lnSpc>
              <a:spcBef>
                <a:spcPct val="20000"/>
              </a:spcBef>
              <a:buFont typeface="Arial"/>
              <a:buChar char="•"/>
              <a:defRPr kumimoji="1" sz="1800" b="0" i="0" kern="1200">
                <a:solidFill>
                  <a:schemeClr val="tx1"/>
                </a:solidFill>
                <a:latin typeface="Meiryo" charset="-128"/>
                <a:ea typeface="Meiryo" charset="-128"/>
                <a:cs typeface="Meiryo" charset="-128"/>
              </a:defRPr>
            </a:lvl1pPr>
            <a:lvl2pPr marL="557213" indent="-214313" algn="l" defTabSz="342900" rtl="0" eaLnBrk="1" latinLnBrk="0" hangingPunct="1">
              <a:lnSpc>
                <a:spcPct val="150000"/>
              </a:lnSpc>
              <a:spcBef>
                <a:spcPct val="20000"/>
              </a:spcBef>
              <a:buFont typeface="Arial"/>
              <a:buChar char="–"/>
              <a:defRPr kumimoji="1" sz="1500" b="0" i="0" kern="1200">
                <a:solidFill>
                  <a:schemeClr val="tx1"/>
                </a:solidFill>
                <a:latin typeface="Meiryo" charset="-128"/>
                <a:ea typeface="Meiryo" charset="-128"/>
                <a:cs typeface="Meiryo" charset="-128"/>
              </a:defRPr>
            </a:lvl2pPr>
            <a:lvl3pPr marL="857250" indent="-171450" algn="l" defTabSz="342900" rtl="0" eaLnBrk="1" latinLnBrk="0" hangingPunct="1">
              <a:lnSpc>
                <a:spcPct val="150000"/>
              </a:lnSpc>
              <a:spcBef>
                <a:spcPct val="20000"/>
              </a:spcBef>
              <a:buFont typeface="Arial"/>
              <a:buChar char="•"/>
              <a:defRPr kumimoji="1" sz="1350" b="0" i="0" kern="1200">
                <a:solidFill>
                  <a:schemeClr val="tx1"/>
                </a:solidFill>
                <a:latin typeface="Meiryo" charset="-128"/>
                <a:ea typeface="Meiryo" charset="-128"/>
                <a:cs typeface="Meiryo" charset="-128"/>
              </a:defRPr>
            </a:lvl3pPr>
            <a:lvl4pPr marL="1200150" indent="-171450" algn="l" defTabSz="342900" rtl="0" eaLnBrk="1" latinLnBrk="0" hangingPunct="1">
              <a:lnSpc>
                <a:spcPct val="150000"/>
              </a:lnSpc>
              <a:spcBef>
                <a:spcPct val="20000"/>
              </a:spcBef>
              <a:buFont typeface="Arial"/>
              <a:buChar char="–"/>
              <a:defRPr kumimoji="1" sz="1200" b="0" i="0" kern="1200">
                <a:solidFill>
                  <a:schemeClr val="tx1"/>
                </a:solidFill>
                <a:latin typeface="Meiryo" charset="-128"/>
                <a:ea typeface="Meiryo" charset="-128"/>
                <a:cs typeface="Meiryo" charset="-128"/>
              </a:defRPr>
            </a:lvl4pPr>
            <a:lvl5pPr marL="1543050" indent="-171450" algn="l" defTabSz="342900" rtl="0" eaLnBrk="1" latinLnBrk="0" hangingPunct="1">
              <a:lnSpc>
                <a:spcPct val="150000"/>
              </a:lnSpc>
              <a:spcBef>
                <a:spcPct val="20000"/>
              </a:spcBef>
              <a:buFont typeface="Arial"/>
              <a:buChar char="»"/>
              <a:defRPr kumimoji="1" sz="1200" b="0" i="0" kern="1200">
                <a:solidFill>
                  <a:schemeClr val="tx1"/>
                </a:solidFill>
                <a:latin typeface="Meiryo" charset="-128"/>
                <a:ea typeface="Meiryo" charset="-128"/>
                <a:cs typeface="Meiryo" charset="-128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ja-JP" altLang="en-US" dirty="0" smtClean="0"/>
              <a:t>現在の就活サイトの問題</a:t>
            </a:r>
            <a:endParaRPr lang="en-US" altLang="ja-JP" dirty="0" smtClean="0"/>
          </a:p>
          <a:p>
            <a:pPr lvl="1"/>
            <a:r>
              <a:rPr lang="ja-JP" altLang="en-US" dirty="0" smtClean="0"/>
              <a:t>企業情報が企業視点で書かれている</a:t>
            </a:r>
            <a:endParaRPr lang="en-US" altLang="ja-JP" dirty="0" smtClean="0"/>
          </a:p>
          <a:p>
            <a:pPr lvl="1"/>
            <a:r>
              <a:rPr lang="ja-JP" altLang="en-US" dirty="0" smtClean="0"/>
              <a:t>社員の口コミがまとめられていない</a:t>
            </a:r>
            <a:endParaRPr lang="en-US" altLang="ja-JP" dirty="0" smtClean="0"/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641" y="3885182"/>
            <a:ext cx="5474855" cy="2227060"/>
          </a:xfrm>
          <a:prstGeom prst="rect">
            <a:avLst/>
          </a:prstGeom>
        </p:spPr>
      </p:pic>
      <p:sp>
        <p:nvSpPr>
          <p:cNvPr id="9" name="テキスト ボックス 8"/>
          <p:cNvSpPr txBox="1"/>
          <p:nvPr/>
        </p:nvSpPr>
        <p:spPr>
          <a:xfrm>
            <a:off x="2939535" y="1105836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2000" dirty="0" smtClean="0">
                <a:latin typeface="Meiryo" charset="-128"/>
                <a:ea typeface="Meiryo" charset="-128"/>
                <a:cs typeface="Meiryo" charset="-128"/>
              </a:rPr>
              <a:t>電通の場合</a:t>
            </a:r>
            <a:endParaRPr kumimoji="1" lang="ja-JP" altLang="en-US" sz="2000" dirty="0" smtClean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2833790" y="3433955"/>
            <a:ext cx="1492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dirty="0" smtClean="0">
                <a:latin typeface="Meiryo" charset="-128"/>
                <a:ea typeface="Meiryo" charset="-128"/>
                <a:cs typeface="Meiryo" charset="-128"/>
              </a:rPr>
              <a:t>Word Cloud</a:t>
            </a:r>
            <a:endParaRPr kumimoji="1" lang="ja-JP" altLang="en-US" dirty="0" smtClean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3026246" y="620028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外資就活</a:t>
            </a:r>
            <a:endParaRPr kumimoji="1" lang="ja-JP" altLang="en-US" dirty="0" smtClean="0">
              <a:latin typeface="Meiryo" charset="-128"/>
              <a:ea typeface="Meiryo" charset="-128"/>
              <a:cs typeface="Meiryo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12396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mpl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>
          <a:solidFill>
            <a:srgbClr val="FF0000"/>
          </a:solidFill>
        </a:ln>
        <a:effectLst/>
      </a:spPr>
      <a:bodyPr rtlCol="0" anchor="ctr"/>
      <a:lstStyle>
        <a:defPPr algn="ctr">
          <a:defRPr kumimoji="1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>
          <a:tailEnd type="triangle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kumimoji="1" smtClean="0">
            <a:latin typeface="Meiryo" charset="-128"/>
            <a:ea typeface="Meiryo" charset="-128"/>
            <a:cs typeface="Meiryo" charset="-128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emplate" id="{951C98CF-1D93-B64A-ADB6-C5955381DC1A}" vid="{9EAE4893-94EA-2D47-B5F5-950B80F960BE}"/>
    </a:ext>
  </a:extLst>
</a:theme>
</file>

<file path=ppt/theme/theme2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Yu Gothic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Yu Gothic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Yu Gothic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Yu Gothic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24811</TotalTime>
  <Words>236</Words>
  <Application>Microsoft Office PowerPoint</Application>
  <PresentationFormat>ワイド画面</PresentationFormat>
  <Paragraphs>39</Paragraphs>
  <Slides>3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3</vt:i4>
      </vt:variant>
    </vt:vector>
  </HeadingPairs>
  <TitlesOfParts>
    <vt:vector size="9" baseType="lpstr">
      <vt:lpstr>ＭＳ Ｐゴシック</vt:lpstr>
      <vt:lpstr>Meiryo</vt:lpstr>
      <vt:lpstr>Yu Gothic</vt:lpstr>
      <vt:lpstr>Arial</vt:lpstr>
      <vt:lpstr>Calibri</vt:lpstr>
      <vt:lpstr>simple</vt:lpstr>
      <vt:lpstr>就活サイトの現状</vt:lpstr>
      <vt:lpstr>就活サイトの問題点</vt:lpstr>
      <vt:lpstr>実装②　Word Cloud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タイトル</dc:title>
  <dc:creator>中川大海</dc:creator>
  <cp:lastModifiedBy>梶村直人</cp:lastModifiedBy>
  <cp:revision>726</cp:revision>
  <cp:lastPrinted>2017-05-28T21:56:57Z</cp:lastPrinted>
  <dcterms:created xsi:type="dcterms:W3CDTF">2016-12-08T13:08:22Z</dcterms:created>
  <dcterms:modified xsi:type="dcterms:W3CDTF">2017-07-19T02:49:26Z</dcterms:modified>
</cp:coreProperties>
</file>